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73" r:id="rId7"/>
    <p:sldId id="261" r:id="rId8"/>
    <p:sldId id="274" r:id="rId9"/>
    <p:sldId id="275" r:id="rId10"/>
    <p:sldId id="276" r:id="rId11"/>
    <p:sldId id="277" r:id="rId12"/>
    <p:sldId id="288" r:id="rId13"/>
    <p:sldId id="262" r:id="rId14"/>
    <p:sldId id="265" r:id="rId15"/>
    <p:sldId id="287" r:id="rId16"/>
    <p:sldId id="278" r:id="rId17"/>
    <p:sldId id="279" r:id="rId18"/>
    <p:sldId id="280" r:id="rId19"/>
    <p:sldId id="270" r:id="rId20"/>
    <p:sldId id="281" r:id="rId21"/>
    <p:sldId id="282" r:id="rId22"/>
    <p:sldId id="286" r:id="rId23"/>
    <p:sldId id="285" r:id="rId24"/>
    <p:sldId id="284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30.11.2022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30.11.2022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30.11.2022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30.11.2022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30.11.2022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30.11.2022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30.11.2022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30.11.2022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30.11.2022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30.11.2022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30.11.2022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30.11.2022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bbles Blue Background - Free image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467544" y="476672"/>
            <a:ext cx="8208912" cy="54726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Урок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з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курсу 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Georgia" pitchFamily="18" charset="0"/>
              </a:rPr>
              <a:t>«Я досліджую світ»</a:t>
            </a:r>
          </a:p>
          <a:p>
            <a:pPr algn="ctr"/>
            <a:r>
              <a:rPr lang="ru-RU" sz="7200" b="1" dirty="0" smtClean="0">
                <a:solidFill>
                  <a:srgbClr val="FFFF00"/>
                </a:solidFill>
                <a:latin typeface="Georgia" pitchFamily="18" charset="0"/>
              </a:rPr>
              <a:t>«ПОВІТРЯ. ВЛАСТИВОСТІ ПОВІТРЯ»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1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КЛАС</a:t>
            </a:r>
            <a:endParaRPr lang="ru-RU" sz="32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bbles Blue Background - Free image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95536" y="116632"/>
            <a:ext cx="8568952" cy="65973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6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6600" b="1" dirty="0" smtClean="0">
                <a:solidFill>
                  <a:srgbClr val="FFFF00"/>
                </a:solidFill>
                <a:latin typeface="Georgia" pitchFamily="18" charset="0"/>
              </a:rPr>
              <a:t>Дослід 3</a:t>
            </a:r>
          </a:p>
          <a:p>
            <a:pPr algn="ctr"/>
            <a:r>
              <a:rPr lang="uk-UA" sz="4400" b="1" i="1" dirty="0" smtClean="0">
                <a:solidFill>
                  <a:srgbClr val="FFFF00"/>
                </a:solidFill>
                <a:latin typeface="Georgia" pitchFamily="18" charset="0"/>
              </a:rPr>
              <a:t>У банку з водою покладіть </a:t>
            </a:r>
            <a:r>
              <a:rPr lang="uk-UA" sz="4400" b="1" i="1" smtClean="0">
                <a:solidFill>
                  <a:srgbClr val="FFFF00"/>
                </a:solidFill>
                <a:latin typeface="Georgia" pitchFamily="18" charset="0"/>
              </a:rPr>
              <a:t>грудочку цукру.</a:t>
            </a:r>
            <a:endParaRPr lang="uk-UA" sz="4400" b="1" i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4400" b="1" i="1" dirty="0" smtClean="0">
                <a:solidFill>
                  <a:srgbClr val="FFFF00"/>
                </a:solidFill>
                <a:latin typeface="Georgia" pitchFamily="18" charset="0"/>
              </a:rPr>
              <a:t>Що ви спостерігаєте?</a:t>
            </a:r>
          </a:p>
          <a:p>
            <a:pPr algn="ctr"/>
            <a:endParaRPr lang="uk-UA" sz="4400" b="1" i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3600" b="1" i="1" dirty="0" smtClean="0">
                <a:solidFill>
                  <a:srgbClr val="FFFF00"/>
                </a:solidFill>
                <a:latin typeface="Georgia" pitchFamily="18" charset="0"/>
              </a:rPr>
              <a:t>Робимо висновок. Повітря знаходиться навіть у найменших шпаринках.</a:t>
            </a:r>
            <a:endParaRPr lang="ru-RU" sz="3600" b="1" i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just"/>
            <a:endParaRPr lang="ru-RU" sz="2400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574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bbles Blue Background - Free image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95536" y="116632"/>
            <a:ext cx="8568952" cy="65973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Georgia" pitchFamily="18" charset="0"/>
              </a:rPr>
              <a:t>Дослід 4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  </a:t>
            </a:r>
            <a:r>
              <a:rPr lang="ru-RU" sz="3600" b="1" dirty="0" err="1" smtClean="0">
                <a:solidFill>
                  <a:srgbClr val="FFFF00"/>
                </a:solidFill>
                <a:latin typeface="Georgia" pitchFamily="18" charset="0"/>
              </a:rPr>
              <a:t>Опустимо</a:t>
            </a:r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 трубочку у воду і </a:t>
            </a:r>
            <a:r>
              <a:rPr lang="ru-RU" sz="3600" b="1" dirty="0" err="1" smtClean="0">
                <a:solidFill>
                  <a:srgbClr val="FFFF00"/>
                </a:solidFill>
                <a:latin typeface="Georgia" pitchFamily="18" charset="0"/>
              </a:rPr>
              <a:t>випустимо</a:t>
            </a:r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Georgia" pitchFamily="18" charset="0"/>
              </a:rPr>
              <a:t>повітря</a:t>
            </a:r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pPr algn="ctr"/>
            <a:r>
              <a:rPr lang="ru-RU" sz="3600" b="1" dirty="0" err="1" smtClean="0">
                <a:solidFill>
                  <a:srgbClr val="FFFF00"/>
                </a:solidFill>
                <a:latin typeface="Georgia" pitchFamily="18" charset="0"/>
              </a:rPr>
              <a:t>Що</a:t>
            </a:r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Georgia" pitchFamily="18" charset="0"/>
              </a:rPr>
              <a:t>відбувається</a:t>
            </a:r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?</a:t>
            </a:r>
          </a:p>
          <a:p>
            <a:pPr algn="ctr"/>
            <a:endParaRPr lang="ru-RU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just"/>
            <a:endParaRPr lang="ru-RU" sz="2400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Робимо висновок. </a:t>
            </a:r>
            <a:r>
              <a:rPr lang="ru-RU" sz="2800" b="1" i="1" dirty="0" err="1" smtClean="0">
                <a:solidFill>
                  <a:srgbClr val="FFFF00"/>
                </a:solidFill>
                <a:latin typeface="Georgia" pitchFamily="18" charset="0"/>
              </a:rPr>
              <a:t>Повітря</a:t>
            </a: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Georgia" pitchFamily="18" charset="0"/>
              </a:rPr>
              <a:t>виходить</a:t>
            </a: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 у </a:t>
            </a:r>
            <a:r>
              <a:rPr lang="ru-RU" sz="2800" b="1" i="1" dirty="0" err="1" smtClean="0">
                <a:solidFill>
                  <a:srgbClr val="FFFF00"/>
                </a:solidFill>
                <a:latin typeface="Georgia" pitchFamily="18" charset="0"/>
              </a:rPr>
              <a:t>вигляді</a:t>
            </a: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Georgia" pitchFamily="18" charset="0"/>
              </a:rPr>
              <a:t>бульбашок</a:t>
            </a: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56992"/>
            <a:ext cx="4876800" cy="19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224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bbles Blue Background - Free image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95536" y="116632"/>
            <a:ext cx="8568952" cy="65973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3600" b="1" i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just"/>
            <a:endParaRPr lang="ru-RU" sz="2400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441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bbles Blue Background - Free image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95536" y="260648"/>
            <a:ext cx="8496944" cy="59046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Georgia" pitchFamily="18" charset="0"/>
              </a:rPr>
              <a:t>Дослід 5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  <a:latin typeface="Georgia" pitchFamily="18" charset="0"/>
              </a:rPr>
              <a:t>Спробуйте закрити рукою рот і ніс.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  <a:latin typeface="Georgia" pitchFamily="18" charset="0"/>
              </a:rPr>
              <a:t>Що ви відчуваєте?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  <a:latin typeface="Georgia" pitchFamily="18" charset="0"/>
              </a:rPr>
              <a:t>Зробимо висновок про те,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  <a:latin typeface="Georgia" pitchFamily="18" charset="0"/>
              </a:rPr>
              <a:t>яке значення має повітря для людини.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  <a:latin typeface="Georgia" pitchFamily="18" charset="0"/>
              </a:rPr>
              <a:t>Людина не може обійтися без повітря.</a:t>
            </a: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9458" name="Picture 2" descr="COVID-19. Актуальна інформація — Анонси — Офіційний сайт міста Одеса"/>
          <p:cNvPicPr>
            <a:picLocks noChangeAspect="1" noChangeArrowheads="1"/>
          </p:cNvPicPr>
          <p:nvPr/>
        </p:nvPicPr>
        <p:blipFill>
          <a:blip r:embed="rId3" cstate="print"/>
          <a:srcRect l="4855" t="20472" r="55499" b="11649"/>
          <a:stretch>
            <a:fillRect/>
          </a:stretch>
        </p:blipFill>
        <p:spPr bwMode="auto">
          <a:xfrm>
            <a:off x="6300192" y="4653136"/>
            <a:ext cx="2168241" cy="20676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bbles Blue Background - Free image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95536" y="260648"/>
            <a:ext cx="8568952" cy="65973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Georgia" pitchFamily="18" charset="0"/>
              </a:rPr>
              <a:t>Дослід 6</a:t>
            </a:r>
          </a:p>
          <a:p>
            <a:pPr algn="just"/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       Вдихніть ротом повітря. Спробуйте, на смак </a:t>
            </a:r>
            <a:r>
              <a:rPr lang="ru-RU" sz="3600" b="1" dirty="0" err="1" smtClean="0">
                <a:solidFill>
                  <a:srgbClr val="FFFF00"/>
                </a:solidFill>
                <a:latin typeface="Georgia" pitchFamily="18" charset="0"/>
              </a:rPr>
              <a:t>повітря</a:t>
            </a:r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pPr algn="just"/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       Вдихніть носом повітря. Який воно має запах?</a:t>
            </a:r>
          </a:p>
          <a:p>
            <a:pPr algn="just"/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       </a:t>
            </a:r>
          </a:p>
          <a:p>
            <a:pPr algn="just"/>
            <a:endParaRPr lang="ru-RU" sz="1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just"/>
            <a:r>
              <a:rPr lang="ru-RU" sz="3200" b="1" i="1" dirty="0" smtClean="0">
                <a:solidFill>
                  <a:srgbClr val="FFFF00"/>
                </a:solidFill>
                <a:latin typeface="Georgia" pitchFamily="18" charset="0"/>
              </a:rPr>
              <a:t>Робимо висновок. Чисте повітря не має кольору, смаку,  запаху,</a:t>
            </a:r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rgbClr val="FFFF00"/>
                </a:solidFill>
                <a:latin typeface="Georgia" pitchFamily="18" charset="0"/>
              </a:rPr>
              <a:t>але повітря може доносити різні запахи квітів, парфумів.</a:t>
            </a: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1800" b="1">
                <a:solidFill>
                  <a:schemeClr val="bg1"/>
                </a:solidFill>
              </a:rPr>
              <a:pPr algn="ctr"/>
              <a:t>30.11.2022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01" y="97658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Сьогодні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0509" y="209315"/>
            <a:ext cx="6452659" cy="45276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Слуха</a:t>
            </a:r>
            <a:r>
              <a:rPr lang="uk-UA" sz="1500" b="1" dirty="0"/>
              <a:t>є</a:t>
            </a:r>
            <a:r>
              <a:rPr lang="ru-RU" sz="1500" b="1" dirty="0" err="1"/>
              <a:t>мо</a:t>
            </a:r>
            <a:r>
              <a:rPr lang="ru-RU" sz="1500" b="1" dirty="0"/>
              <a:t>. </a:t>
            </a:r>
            <a:r>
              <a:rPr lang="ru-RU" sz="1500" b="1" dirty="0" err="1"/>
              <a:t>Розповідаємо</a:t>
            </a:r>
            <a:r>
              <a:rPr lang="ru-RU" sz="1500" b="1" dirty="0"/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3504" y="6165304"/>
            <a:ext cx="8182593" cy="498092"/>
          </a:xfrm>
          <a:prstGeom prst="roundRect">
            <a:avLst>
              <a:gd name="adj" fmla="val 180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 </a:t>
            </a:r>
            <a:r>
              <a:rPr lang="ru-RU" sz="22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відчувається</a:t>
            </a:r>
            <a:r>
              <a:rPr lang="ru-RU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sz="22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дме</a:t>
            </a:r>
            <a:r>
              <a:rPr lang="ru-RU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вітер</a:t>
            </a:r>
            <a:r>
              <a:rPr lang="ru-RU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Вітер</a:t>
            </a:r>
            <a:r>
              <a:rPr lang="ru-RU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це </a:t>
            </a:r>
            <a:r>
              <a:rPr lang="ru-RU" sz="22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</a:t>
            </a:r>
            <a:r>
              <a:rPr lang="ru-RU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1715" y="872573"/>
            <a:ext cx="8771735" cy="450257"/>
          </a:xfrm>
          <a:prstGeom prst="roundRect">
            <a:avLst>
              <a:gd name="adj" fmla="val 180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рухаються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533327"/>
            <a:ext cx="2808312" cy="2175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01" y="1533326"/>
            <a:ext cx="2727419" cy="21705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6984" b="9599"/>
          <a:stretch/>
        </p:blipFill>
        <p:spPr>
          <a:xfrm>
            <a:off x="201715" y="3953362"/>
            <a:ext cx="2670097" cy="20679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156" y="1844824"/>
            <a:ext cx="3052340" cy="40324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3965272"/>
            <a:ext cx="2736304" cy="205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1800" b="1">
                <a:solidFill>
                  <a:schemeClr val="bg1"/>
                </a:solidFill>
              </a:rPr>
              <a:pPr algn="ctr"/>
              <a:t>30.11.2022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01" y="97658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Сьогодні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61150" y="294125"/>
            <a:ext cx="6452659" cy="414740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Пом</a:t>
            </a:r>
            <a:r>
              <a:rPr lang="uk-UA" sz="1500" b="1" dirty="0"/>
              <a:t>і</a:t>
            </a:r>
            <a:r>
              <a:rPr lang="ru-RU" sz="1500" b="1" dirty="0" err="1"/>
              <a:t>ркуй</a:t>
            </a:r>
            <a:r>
              <a:rPr lang="ru-RU" sz="1500" b="1" dirty="0"/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7243" y="5530476"/>
            <a:ext cx="8190893" cy="356863"/>
          </a:xfrm>
          <a:prstGeom prst="roundRect">
            <a:avLst>
              <a:gd name="adj" fmla="val 1918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хмаринки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зайві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39852" y="1107425"/>
            <a:ext cx="6439691" cy="356863"/>
          </a:xfrm>
          <a:prstGeom prst="roundRect">
            <a:avLst>
              <a:gd name="adj" fmla="val 1918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6953" y="3422738"/>
            <a:ext cx="2314015" cy="8003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000000"/>
                </a:solidFill>
              </a:rPr>
              <a:t>Властивості повітря</a:t>
            </a:r>
            <a:endParaRPr lang="ru-RU" sz="2700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52" y="2181925"/>
            <a:ext cx="2155999" cy="1147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0" y="3251323"/>
            <a:ext cx="2155999" cy="11476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04" y="4226018"/>
            <a:ext cx="2155999" cy="11476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54" y="2172881"/>
            <a:ext cx="2155999" cy="114764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42" y="3205851"/>
            <a:ext cx="2155999" cy="114764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826" y="4268578"/>
            <a:ext cx="2155999" cy="1147646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965233" y="2230662"/>
            <a:ext cx="1781862" cy="8804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000000"/>
                </a:solidFill>
              </a:rPr>
              <a:t>невидиме</a:t>
            </a:r>
            <a:endParaRPr lang="ru-RU" sz="2700" dirty="0">
              <a:solidFill>
                <a:srgbClr val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8870" y="3392974"/>
            <a:ext cx="1781862" cy="8804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000000"/>
                </a:solidFill>
              </a:rPr>
              <a:t>безбарвне</a:t>
            </a:r>
            <a:endParaRPr lang="ru-RU" sz="2700" dirty="0">
              <a:solidFill>
                <a:srgbClr val="0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832225" y="4339824"/>
            <a:ext cx="1781862" cy="8804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000000"/>
                </a:solidFill>
              </a:rPr>
              <a:t>пахуче</a:t>
            </a:r>
            <a:endParaRPr lang="ru-RU" sz="2700" dirty="0">
              <a:solidFill>
                <a:srgbClr val="0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10272" y="4402161"/>
            <a:ext cx="1781862" cy="8804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000000"/>
                </a:solidFill>
              </a:rPr>
              <a:t>блакитне</a:t>
            </a:r>
            <a:endParaRPr lang="ru-RU" sz="2700" dirty="0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02610" y="3296424"/>
            <a:ext cx="1781862" cy="8804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000000"/>
                </a:solidFill>
              </a:rPr>
              <a:t>прозоре</a:t>
            </a:r>
            <a:endParaRPr lang="ru-RU" sz="2700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68428" y="2221203"/>
            <a:ext cx="1781862" cy="8804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000000"/>
                </a:solidFill>
              </a:rPr>
              <a:t>легке</a:t>
            </a:r>
            <a:endParaRPr lang="ru-RU" sz="2700" dirty="0">
              <a:solidFill>
                <a:srgbClr val="0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386953" y="3111142"/>
            <a:ext cx="227134" cy="3115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2" idx="1"/>
          </p:cNvCxnSpPr>
          <p:nvPr/>
        </p:nvCxnSpPr>
        <p:spPr>
          <a:xfrm flipV="1">
            <a:off x="2370828" y="3822937"/>
            <a:ext cx="1016125" cy="98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692951" y="3775003"/>
            <a:ext cx="1016125" cy="98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4988516" y="3135670"/>
            <a:ext cx="261310" cy="2853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1800" b="1">
                <a:solidFill>
                  <a:schemeClr val="bg1"/>
                </a:solidFill>
              </a:rPr>
              <a:pPr algn="ctr"/>
              <a:t>30.11.2022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01" y="97658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Сьогодні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34273" y="202320"/>
            <a:ext cx="6452659" cy="414740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Пом</a:t>
            </a:r>
            <a:r>
              <a:rPr lang="uk-UA" sz="1500" b="1" dirty="0"/>
              <a:t>і</a:t>
            </a:r>
            <a:r>
              <a:rPr lang="ru-RU" sz="1500" b="1" dirty="0" err="1"/>
              <a:t>ркуй</a:t>
            </a:r>
            <a:r>
              <a:rPr lang="ru-RU" sz="1500" b="1" dirty="0"/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7243" y="5530476"/>
            <a:ext cx="8190893" cy="356863"/>
          </a:xfrm>
          <a:prstGeom prst="roundRect">
            <a:avLst>
              <a:gd name="adj" fmla="val 1918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Які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знаєш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34273" y="1004872"/>
            <a:ext cx="6439691" cy="356863"/>
          </a:xfrm>
          <a:prstGeom prst="roundRect">
            <a:avLst>
              <a:gd name="adj" fmla="val 1918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Поєднай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13" y="2213177"/>
            <a:ext cx="2332797" cy="1588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10" y="2276277"/>
            <a:ext cx="1581941" cy="14624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73" y="2299672"/>
            <a:ext cx="1207227" cy="14962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45"/>
          <a:stretch/>
        </p:blipFill>
        <p:spPr>
          <a:xfrm>
            <a:off x="37404" y="1637717"/>
            <a:ext cx="1334480" cy="23142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48265"/>
          <a:stretch/>
        </p:blipFill>
        <p:spPr>
          <a:xfrm>
            <a:off x="940541" y="3181772"/>
            <a:ext cx="1367613" cy="2312567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2604248" y="4580464"/>
            <a:ext cx="1636662" cy="670958"/>
          </a:xfrm>
          <a:prstGeom prst="roundRect">
            <a:avLst>
              <a:gd name="adj" fmla="val 20818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Заповнює</a:t>
            </a:r>
            <a:r>
              <a:rPr lang="ru-RU" b="1" dirty="0">
                <a:solidFill>
                  <a:schemeClr val="tx1"/>
                </a:solidFill>
              </a:rPr>
              <a:t> весь </a:t>
            </a:r>
            <a:r>
              <a:rPr lang="ru-RU" b="1" dirty="0" err="1">
                <a:solidFill>
                  <a:schemeClr val="tx1"/>
                </a:solidFill>
              </a:rPr>
              <a:t>простір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35447" y="4580464"/>
            <a:ext cx="1636662" cy="670958"/>
          </a:xfrm>
          <a:prstGeom prst="roundRect">
            <a:avLst>
              <a:gd name="adj" fmla="val 20818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Утримує</a:t>
            </a:r>
            <a:r>
              <a:rPr lang="ru-RU" b="1" dirty="0">
                <a:solidFill>
                  <a:schemeClr val="tx1"/>
                </a:solidFill>
              </a:rPr>
              <a:t> тепло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066646" y="4580464"/>
            <a:ext cx="1636662" cy="670958"/>
          </a:xfrm>
          <a:prstGeom prst="roundRect">
            <a:avLst>
              <a:gd name="adj" fmla="val 20818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Прозоре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1800" b="1">
                <a:solidFill>
                  <a:schemeClr val="bg1"/>
                </a:solidFill>
              </a:rPr>
              <a:pPr algn="ctr"/>
              <a:t>30.11.2022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01" y="97658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Сьогодні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355027"/>
            <a:ext cx="6452659" cy="414740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/>
              <a:t>Проведи дослід.</a:t>
            </a:r>
            <a:endParaRPr lang="ru-RU" sz="15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7243" y="5530476"/>
            <a:ext cx="8190893" cy="356863"/>
          </a:xfrm>
          <a:prstGeom prst="roundRect">
            <a:avLst>
              <a:gd name="adj" fmla="val 1918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Чому склянка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занурення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наповнюється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водою?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43958" y="1180029"/>
            <a:ext cx="6439691" cy="356863"/>
          </a:xfrm>
          <a:prstGeom prst="roundRect">
            <a:avLst>
              <a:gd name="adj" fmla="val 1918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знадобиться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прозора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ємність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водою,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прозора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склянка.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176747" y="2376751"/>
            <a:ext cx="4445363" cy="670958"/>
          </a:xfrm>
          <a:prstGeom prst="roundRect">
            <a:avLst>
              <a:gd name="adj" fmla="val 20818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 Набери у </a:t>
            </a:r>
            <a:r>
              <a:rPr lang="ru-RU" b="1" dirty="0" err="1">
                <a:solidFill>
                  <a:schemeClr val="tx1"/>
                </a:solidFill>
              </a:rPr>
              <a:t>ємність</a:t>
            </a:r>
            <a:r>
              <a:rPr lang="ru-RU" b="1" dirty="0">
                <a:solidFill>
                  <a:schemeClr val="tx1"/>
                </a:solidFill>
              </a:rPr>
              <a:t> води.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176747" y="3286875"/>
            <a:ext cx="4445363" cy="1023863"/>
          </a:xfrm>
          <a:prstGeom prst="roundRect">
            <a:avLst>
              <a:gd name="adj" fmla="val 20818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2. </a:t>
            </a:r>
            <a:r>
              <a:rPr lang="ru-RU" b="1" dirty="0" err="1">
                <a:solidFill>
                  <a:schemeClr val="tx1"/>
                </a:solidFill>
              </a:rPr>
              <a:t>Занур</a:t>
            </a:r>
            <a:r>
              <a:rPr lang="ru-RU" b="1" dirty="0">
                <a:solidFill>
                  <a:schemeClr val="tx1"/>
                </a:solidFill>
              </a:rPr>
              <a:t> склянку у воду.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Що </a:t>
            </a:r>
            <a:r>
              <a:rPr lang="ru-RU" b="1" dirty="0" err="1">
                <a:solidFill>
                  <a:schemeClr val="tx1"/>
                </a:solidFill>
              </a:rPr>
              <a:t>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спостерігаєш</a:t>
            </a:r>
            <a:r>
              <a:rPr lang="ru-RU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163779" y="4561207"/>
            <a:ext cx="4445363" cy="718799"/>
          </a:xfrm>
          <a:prstGeom prst="roundRect">
            <a:avLst>
              <a:gd name="adj" fmla="val 20818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3. </a:t>
            </a:r>
            <a:r>
              <a:rPr lang="ru-RU" b="1" dirty="0" err="1">
                <a:solidFill>
                  <a:schemeClr val="tx1"/>
                </a:solidFill>
              </a:rPr>
              <a:t>Зроби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висновок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7106"/>
          <a:stretch/>
        </p:blipFill>
        <p:spPr>
          <a:xfrm>
            <a:off x="692092" y="2846979"/>
            <a:ext cx="2618610" cy="2108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06224" y="2400812"/>
            <a:ext cx="1286627" cy="165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bbles Blue Background - Free image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23528" y="764704"/>
            <a:ext cx="8568952" cy="51125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4800" b="1" dirty="0" smtClean="0">
                <a:solidFill>
                  <a:srgbClr val="FFFF00"/>
                </a:solidFill>
                <a:latin typeface="Georgia" pitchFamily="18" charset="0"/>
              </a:rPr>
              <a:t>Гра </a:t>
            </a:r>
            <a:r>
              <a:rPr lang="uk-UA" sz="4800" b="1" dirty="0" err="1" smtClean="0">
                <a:solidFill>
                  <a:srgbClr val="FFFF00"/>
                </a:solidFill>
                <a:latin typeface="Georgia" pitchFamily="18" charset="0"/>
              </a:rPr>
              <a:t>“Незакінчене</a:t>
            </a:r>
            <a:r>
              <a:rPr lang="uk-UA" sz="48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uk-UA" sz="4800" b="1" dirty="0" err="1" smtClean="0">
                <a:solidFill>
                  <a:srgbClr val="FFFF00"/>
                </a:solidFill>
                <a:latin typeface="Georgia" pitchFamily="18" charset="0"/>
              </a:rPr>
              <a:t>речення”</a:t>
            </a:r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4400" b="1" i="1" dirty="0" smtClean="0">
                <a:solidFill>
                  <a:srgbClr val="FFFF00"/>
                </a:solidFill>
                <a:latin typeface="Georgia" pitchFamily="18" charset="0"/>
              </a:rPr>
              <a:t>Повітря є ….</a:t>
            </a:r>
          </a:p>
          <a:p>
            <a:pPr algn="ctr"/>
            <a:r>
              <a:rPr lang="uk-UA" sz="4400" b="1" i="1" dirty="0" smtClean="0">
                <a:solidFill>
                  <a:srgbClr val="FFFF00"/>
                </a:solidFill>
                <a:latin typeface="Georgia" pitchFamily="18" charset="0"/>
              </a:rPr>
              <a:t>Без повітря не можуть жити …</a:t>
            </a:r>
          </a:p>
          <a:p>
            <a:pPr algn="ctr"/>
            <a:r>
              <a:rPr lang="uk-UA" sz="4400" b="1" i="1" dirty="0" smtClean="0">
                <a:solidFill>
                  <a:srgbClr val="FFFF00"/>
                </a:solidFill>
                <a:latin typeface="Georgia" pitchFamily="18" charset="0"/>
              </a:rPr>
              <a:t>Вітер – це рух ….</a:t>
            </a:r>
          </a:p>
          <a:p>
            <a:pPr algn="ctr"/>
            <a:endParaRPr lang="ru-RU" sz="2800" b="1" i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just"/>
            <a:endParaRPr lang="ru-RU" sz="2400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bbles Blue Background - Free image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251520" y="476672"/>
            <a:ext cx="8712968" cy="5832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7200" b="1" i="1" dirty="0" smtClean="0">
                <a:solidFill>
                  <a:srgbClr val="FFFF00"/>
                </a:solidFill>
                <a:latin typeface="Georgia" pitchFamily="18" charset="0"/>
              </a:rPr>
              <a:t>Уважні!</a:t>
            </a:r>
          </a:p>
          <a:p>
            <a:pPr algn="ctr"/>
            <a:r>
              <a:rPr lang="uk-UA" sz="7200" b="1" i="1" dirty="0" smtClean="0">
                <a:solidFill>
                  <a:srgbClr val="FFFF00"/>
                </a:solidFill>
                <a:latin typeface="Georgia" pitchFamily="18" charset="0"/>
              </a:rPr>
              <a:t>Розумні!</a:t>
            </a:r>
          </a:p>
          <a:p>
            <a:pPr algn="ctr"/>
            <a:r>
              <a:rPr lang="ru-RU" sz="7200" b="1" i="1" dirty="0" err="1" smtClean="0">
                <a:solidFill>
                  <a:srgbClr val="FFFF00"/>
                </a:solidFill>
                <a:latin typeface="Georgia" pitchFamily="18" charset="0"/>
              </a:rPr>
              <a:t>Організовані</a:t>
            </a:r>
            <a:r>
              <a:rPr lang="ru-RU" sz="7200" b="1" i="1" dirty="0" smtClean="0">
                <a:solidFill>
                  <a:srgbClr val="FFFF00"/>
                </a:solidFill>
                <a:latin typeface="Georgia" pitchFamily="18" charset="0"/>
              </a:rPr>
              <a:t>!</a:t>
            </a:r>
          </a:p>
          <a:p>
            <a:pPr algn="ctr"/>
            <a:r>
              <a:rPr lang="ru-RU" sz="7200" b="1" i="1" dirty="0" err="1" smtClean="0">
                <a:solidFill>
                  <a:srgbClr val="FFFF00"/>
                </a:solidFill>
                <a:latin typeface="Georgia" pitchFamily="18" charset="0"/>
              </a:rPr>
              <a:t>Кмітливі</a:t>
            </a:r>
            <a:r>
              <a:rPr lang="ru-RU" sz="7200" b="1" i="1" dirty="0" smtClean="0">
                <a:solidFill>
                  <a:srgbClr val="FFFF00"/>
                </a:solidFill>
                <a:latin typeface="Georgia" pitchFamily="18" charset="0"/>
              </a:rPr>
              <a:t>!</a:t>
            </a:r>
          </a:p>
          <a:p>
            <a:pPr algn="ctr"/>
            <a:endParaRPr lang="ru-RU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just"/>
            <a:endParaRPr lang="ru-RU" sz="2400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447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1800" b="1">
                <a:solidFill>
                  <a:schemeClr val="bg1"/>
                </a:solidFill>
              </a:rPr>
              <a:pPr algn="ctr"/>
              <a:t>30.11.2022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01" y="97658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Сьогодні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00249" y="309892"/>
            <a:ext cx="6452659" cy="520743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Хвилинка – цікавинка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731" y="5217428"/>
            <a:ext cx="8852405" cy="644490"/>
          </a:xfrm>
          <a:prstGeom prst="roundRect">
            <a:avLst>
              <a:gd name="adj" fmla="val 192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15690" y="1852452"/>
            <a:ext cx="3772446" cy="631658"/>
          </a:xfrm>
          <a:prstGeom prst="roundRect">
            <a:avLst>
              <a:gd name="adj" fmla="val 1460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Щодня </a:t>
            </a:r>
            <a:r>
              <a:rPr lang="ru-RU" sz="1500" b="1" dirty="0" err="1">
                <a:solidFill>
                  <a:schemeClr val="tx1"/>
                </a:solidFill>
              </a:rPr>
              <a:t>середньостатистична</a:t>
            </a:r>
            <a:r>
              <a:rPr lang="ru-RU" sz="1500" b="1" dirty="0">
                <a:solidFill>
                  <a:schemeClr val="tx1"/>
                </a:solidFill>
              </a:rPr>
              <a:t> доросла </a:t>
            </a:r>
            <a:r>
              <a:rPr lang="ru-RU" sz="1500" b="1" dirty="0" err="1">
                <a:solidFill>
                  <a:schemeClr val="tx1"/>
                </a:solidFill>
              </a:rPr>
              <a:t>людина</a:t>
            </a:r>
            <a:r>
              <a:rPr lang="ru-RU" sz="1500" b="1" dirty="0">
                <a:solidFill>
                  <a:schemeClr val="tx1"/>
                </a:solidFill>
              </a:rPr>
              <a:t> </a:t>
            </a:r>
            <a:r>
              <a:rPr lang="ru-RU" sz="1500" b="1" dirty="0" err="1">
                <a:solidFill>
                  <a:schemeClr val="tx1"/>
                </a:solidFill>
              </a:rPr>
              <a:t>вдихає</a:t>
            </a:r>
            <a:r>
              <a:rPr lang="ru-RU" sz="1500" b="1" dirty="0">
                <a:solidFill>
                  <a:schemeClr val="tx1"/>
                </a:solidFill>
              </a:rPr>
              <a:t> </a:t>
            </a:r>
            <a:r>
              <a:rPr lang="ru-RU" sz="1500" b="1" dirty="0" err="1">
                <a:solidFill>
                  <a:schemeClr val="tx1"/>
                </a:solidFill>
              </a:rPr>
              <a:t>близько</a:t>
            </a:r>
            <a:r>
              <a:rPr lang="ru-RU" sz="1500" b="1" dirty="0">
                <a:solidFill>
                  <a:schemeClr val="tx1"/>
                </a:solidFill>
              </a:rPr>
              <a:t> 18-20 кг </a:t>
            </a:r>
            <a:r>
              <a:rPr lang="ru-RU" sz="1500" b="1" dirty="0" err="1">
                <a:solidFill>
                  <a:schemeClr val="tx1"/>
                </a:solidFill>
              </a:rPr>
              <a:t>повітря</a:t>
            </a:r>
            <a:r>
              <a:rPr lang="ru-RU" sz="1500" b="1" dirty="0">
                <a:solidFill>
                  <a:schemeClr val="tx1"/>
                </a:solidFill>
              </a:rPr>
              <a:t>.</a:t>
            </a:r>
            <a:endParaRPr lang="uk-UA" sz="15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" y="1196752"/>
            <a:ext cx="4917533" cy="387753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215690" y="2726916"/>
            <a:ext cx="3772446" cy="631658"/>
          </a:xfrm>
          <a:prstGeom prst="roundRect">
            <a:avLst>
              <a:gd name="adj" fmla="val 1460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err="1">
                <a:solidFill>
                  <a:schemeClr val="tx1"/>
                </a:solidFill>
              </a:rPr>
              <a:t>Близько</a:t>
            </a:r>
            <a:r>
              <a:rPr lang="ru-RU" sz="1500" b="1" dirty="0">
                <a:solidFill>
                  <a:schemeClr val="tx1"/>
                </a:solidFill>
              </a:rPr>
              <a:t> 25% </a:t>
            </a:r>
            <a:r>
              <a:rPr lang="ru-RU" sz="1500" b="1" dirty="0" err="1">
                <a:solidFill>
                  <a:schemeClr val="tx1"/>
                </a:solidFill>
              </a:rPr>
              <a:t>вдихуваного</a:t>
            </a:r>
            <a:r>
              <a:rPr lang="ru-RU" sz="1500" b="1" dirty="0">
                <a:solidFill>
                  <a:schemeClr val="tx1"/>
                </a:solidFill>
              </a:rPr>
              <a:t> нами </a:t>
            </a:r>
            <a:r>
              <a:rPr lang="ru-RU" sz="1500" b="1" dirty="0" err="1">
                <a:solidFill>
                  <a:schemeClr val="tx1"/>
                </a:solidFill>
              </a:rPr>
              <a:t>повітря</a:t>
            </a:r>
            <a:r>
              <a:rPr lang="ru-RU" sz="1500" b="1" dirty="0">
                <a:solidFill>
                  <a:schemeClr val="tx1"/>
                </a:solidFill>
              </a:rPr>
              <a:t> </a:t>
            </a:r>
            <a:r>
              <a:rPr lang="ru-RU" sz="1500" b="1" dirty="0" err="1">
                <a:solidFill>
                  <a:schemeClr val="tx1"/>
                </a:solidFill>
              </a:rPr>
              <a:t>йде</a:t>
            </a:r>
            <a:r>
              <a:rPr lang="ru-RU" sz="1500" b="1" dirty="0">
                <a:solidFill>
                  <a:schemeClr val="tx1"/>
                </a:solidFill>
              </a:rPr>
              <a:t> на </a:t>
            </a:r>
            <a:r>
              <a:rPr lang="ru-RU" sz="1500" b="1" dirty="0" err="1">
                <a:solidFill>
                  <a:schemeClr val="tx1"/>
                </a:solidFill>
              </a:rPr>
              <a:t>харчування</a:t>
            </a:r>
            <a:r>
              <a:rPr lang="ru-RU" sz="1500" b="1" dirty="0">
                <a:solidFill>
                  <a:schemeClr val="tx1"/>
                </a:solidFill>
              </a:rPr>
              <a:t> головного </a:t>
            </a:r>
            <a:r>
              <a:rPr lang="ru-RU" sz="1500" b="1" dirty="0" err="1">
                <a:solidFill>
                  <a:schemeClr val="tx1"/>
                </a:solidFill>
              </a:rPr>
              <a:t>мозку</a:t>
            </a:r>
            <a:r>
              <a:rPr lang="ru-RU" sz="1500" b="1" dirty="0">
                <a:solidFill>
                  <a:schemeClr val="tx1"/>
                </a:solidFill>
              </a:rPr>
              <a:t>.</a:t>
            </a:r>
            <a:endParaRPr lang="uk-UA" sz="15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15690" y="3601381"/>
            <a:ext cx="3772446" cy="631658"/>
          </a:xfrm>
          <a:prstGeom prst="roundRect">
            <a:avLst>
              <a:gd name="adj" fmla="val 1460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err="1">
                <a:solidFill>
                  <a:schemeClr val="tx1"/>
                </a:solidFill>
              </a:rPr>
              <a:t>Усередині</a:t>
            </a:r>
            <a:r>
              <a:rPr lang="ru-RU" sz="1500" b="1" dirty="0">
                <a:solidFill>
                  <a:schemeClr val="tx1"/>
                </a:solidFill>
              </a:rPr>
              <a:t> </a:t>
            </a:r>
            <a:r>
              <a:rPr lang="ru-RU" sz="1500" b="1" dirty="0" err="1">
                <a:solidFill>
                  <a:schemeClr val="tx1"/>
                </a:solidFill>
              </a:rPr>
              <a:t>приміщень</a:t>
            </a:r>
            <a:r>
              <a:rPr lang="ru-RU" sz="1500" b="1" dirty="0">
                <a:solidFill>
                  <a:schemeClr val="tx1"/>
                </a:solidFill>
              </a:rPr>
              <a:t> </a:t>
            </a:r>
            <a:r>
              <a:rPr lang="ru-RU" sz="1500" b="1" dirty="0" err="1">
                <a:solidFill>
                  <a:schemeClr val="tx1"/>
                </a:solidFill>
              </a:rPr>
              <a:t>повітря</a:t>
            </a:r>
            <a:r>
              <a:rPr lang="ru-RU" sz="1500" b="1" dirty="0">
                <a:solidFill>
                  <a:schemeClr val="tx1"/>
                </a:solidFill>
              </a:rPr>
              <a:t> в 25-30 </a:t>
            </a:r>
            <a:r>
              <a:rPr lang="ru-RU" sz="1500" b="1" dirty="0" err="1">
                <a:solidFill>
                  <a:schemeClr val="tx1"/>
                </a:solidFill>
              </a:rPr>
              <a:t>разів</a:t>
            </a:r>
            <a:r>
              <a:rPr lang="ru-RU" sz="1500" b="1" dirty="0">
                <a:solidFill>
                  <a:schemeClr val="tx1"/>
                </a:solidFill>
              </a:rPr>
              <a:t> </a:t>
            </a:r>
            <a:r>
              <a:rPr lang="ru-RU" sz="1500" b="1" dirty="0" err="1">
                <a:solidFill>
                  <a:schemeClr val="tx1"/>
                </a:solidFill>
              </a:rPr>
              <a:t>брудніше</a:t>
            </a:r>
            <a:r>
              <a:rPr lang="ru-RU" sz="1500" b="1" dirty="0">
                <a:solidFill>
                  <a:schemeClr val="tx1"/>
                </a:solidFill>
              </a:rPr>
              <a:t>, </a:t>
            </a:r>
            <a:r>
              <a:rPr lang="ru-RU" sz="1500" b="1" dirty="0" err="1">
                <a:solidFill>
                  <a:schemeClr val="tx1"/>
                </a:solidFill>
              </a:rPr>
              <a:t>ніж</a:t>
            </a:r>
            <a:r>
              <a:rPr lang="ru-RU" sz="1500" b="1" dirty="0">
                <a:solidFill>
                  <a:schemeClr val="tx1"/>
                </a:solidFill>
              </a:rPr>
              <a:t> на </a:t>
            </a:r>
            <a:r>
              <a:rPr lang="ru-RU" sz="1500" b="1" dirty="0" err="1">
                <a:solidFill>
                  <a:schemeClr val="tx1"/>
                </a:solidFill>
              </a:rPr>
              <a:t>вулиці</a:t>
            </a:r>
            <a:r>
              <a:rPr lang="ru-RU" sz="1500" b="1" dirty="0">
                <a:solidFill>
                  <a:schemeClr val="tx1"/>
                </a:solidFill>
              </a:rPr>
              <a:t>. </a:t>
            </a:r>
            <a:endParaRPr lang="uk-UA" sz="15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15690" y="4442625"/>
            <a:ext cx="3772446" cy="631658"/>
          </a:xfrm>
          <a:prstGeom prst="roundRect">
            <a:avLst>
              <a:gd name="adj" fmla="val 1460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err="1">
                <a:solidFill>
                  <a:schemeClr val="tx1"/>
                </a:solidFill>
              </a:rPr>
              <a:t>Щохвилини</a:t>
            </a:r>
            <a:r>
              <a:rPr lang="ru-RU" sz="1500" b="1" dirty="0">
                <a:solidFill>
                  <a:schemeClr val="tx1"/>
                </a:solidFill>
              </a:rPr>
              <a:t> доросла </a:t>
            </a:r>
            <a:r>
              <a:rPr lang="ru-RU" sz="1500" b="1" dirty="0" err="1">
                <a:solidFill>
                  <a:schemeClr val="tx1"/>
                </a:solidFill>
              </a:rPr>
              <a:t>людина</a:t>
            </a:r>
            <a:r>
              <a:rPr lang="ru-RU" sz="1500" b="1" dirty="0">
                <a:solidFill>
                  <a:schemeClr val="tx1"/>
                </a:solidFill>
              </a:rPr>
              <a:t> </a:t>
            </a:r>
            <a:r>
              <a:rPr lang="ru-RU" sz="1500" b="1" dirty="0" err="1">
                <a:solidFill>
                  <a:schemeClr val="tx1"/>
                </a:solidFill>
              </a:rPr>
              <a:t>вдихає</a:t>
            </a:r>
            <a:r>
              <a:rPr lang="ru-RU" sz="1500" b="1" dirty="0">
                <a:solidFill>
                  <a:schemeClr val="tx1"/>
                </a:solidFill>
              </a:rPr>
              <a:t> </a:t>
            </a:r>
            <a:r>
              <a:rPr lang="ru-RU" sz="1500" b="1" dirty="0" err="1">
                <a:solidFill>
                  <a:schemeClr val="tx1"/>
                </a:solidFill>
              </a:rPr>
              <a:t>близько</a:t>
            </a:r>
            <a:r>
              <a:rPr lang="ru-RU" sz="1500" b="1" dirty="0">
                <a:solidFill>
                  <a:schemeClr val="tx1"/>
                </a:solidFill>
              </a:rPr>
              <a:t> 4,5-5 </a:t>
            </a:r>
            <a:r>
              <a:rPr lang="ru-RU" sz="1500" b="1" dirty="0" err="1">
                <a:solidFill>
                  <a:schemeClr val="tx1"/>
                </a:solidFill>
              </a:rPr>
              <a:t>літрів</a:t>
            </a:r>
            <a:r>
              <a:rPr lang="ru-RU" sz="1500" b="1" dirty="0">
                <a:solidFill>
                  <a:schemeClr val="tx1"/>
                </a:solidFill>
              </a:rPr>
              <a:t> </a:t>
            </a:r>
            <a:r>
              <a:rPr lang="ru-RU" sz="1500" b="1" dirty="0" err="1">
                <a:solidFill>
                  <a:schemeClr val="tx1"/>
                </a:solidFill>
              </a:rPr>
              <a:t>повітря</a:t>
            </a:r>
            <a:r>
              <a:rPr lang="ru-RU" sz="1500" b="1" dirty="0">
                <a:solidFill>
                  <a:schemeClr val="tx1"/>
                </a:solidFill>
              </a:rPr>
              <a:t>.</a:t>
            </a:r>
            <a:endParaRPr lang="uk-UA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bbles Blue Background - Free image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23528" y="260648"/>
            <a:ext cx="8568952" cy="64807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4800" b="1" dirty="0" smtClean="0">
                <a:solidFill>
                  <a:srgbClr val="FFFF00"/>
                </a:solidFill>
                <a:latin typeface="Georgia" pitchFamily="18" charset="0"/>
              </a:rPr>
              <a:t>Гра «Так чи ні».</a:t>
            </a:r>
          </a:p>
          <a:p>
            <a:pPr algn="ctr"/>
            <a:endParaRPr lang="uk-UA" sz="2400" b="1" i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•</a:t>
            </a:r>
            <a:r>
              <a:rPr lang="ru-RU" sz="2800" b="1" i="1" dirty="0" err="1" smtClean="0">
                <a:solidFill>
                  <a:srgbClr val="FFFF00"/>
                </a:solidFill>
                <a:latin typeface="Georgia" pitchFamily="18" charset="0"/>
              </a:rPr>
              <a:t>Повітря</a:t>
            </a: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Georgia" pitchFamily="18" charset="0"/>
              </a:rPr>
              <a:t>заповнює</a:t>
            </a: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 весь </a:t>
            </a:r>
            <a:r>
              <a:rPr lang="ru-RU" sz="2800" b="1" i="1" dirty="0" err="1" smtClean="0">
                <a:solidFill>
                  <a:srgbClr val="FFFF00"/>
                </a:solidFill>
                <a:latin typeface="Georgia" pitchFamily="18" charset="0"/>
              </a:rPr>
              <a:t>простір</a:t>
            </a: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●Людина </a:t>
            </a:r>
            <a:r>
              <a:rPr lang="ru-RU" sz="2800" b="1" i="1" dirty="0" err="1" smtClean="0">
                <a:solidFill>
                  <a:srgbClr val="FFFF00"/>
                </a:solidFill>
                <a:latin typeface="Georgia" pitchFamily="18" charset="0"/>
              </a:rPr>
              <a:t>може</a:t>
            </a: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Georgia" pitchFamily="18" charset="0"/>
              </a:rPr>
              <a:t>обійтися</a:t>
            </a: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 без </a:t>
            </a:r>
            <a:r>
              <a:rPr lang="ru-RU" sz="2800" b="1" i="1" dirty="0" err="1" smtClean="0">
                <a:solidFill>
                  <a:srgbClr val="FFFF00"/>
                </a:solidFill>
                <a:latin typeface="Georgia" pitchFamily="18" charset="0"/>
              </a:rPr>
              <a:t>повітря</a:t>
            </a: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●</a:t>
            </a:r>
            <a:r>
              <a:rPr lang="ru-RU" sz="2800" b="1" i="1" dirty="0" err="1" smtClean="0">
                <a:solidFill>
                  <a:srgbClr val="FFFF00"/>
                </a:solidFill>
                <a:latin typeface="Georgia" pitchFamily="18" charset="0"/>
              </a:rPr>
              <a:t>Повітря</a:t>
            </a: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Georgia" pitchFamily="18" charset="0"/>
              </a:rPr>
              <a:t>прозоре</a:t>
            </a: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, не </a:t>
            </a:r>
            <a:r>
              <a:rPr lang="ru-RU" sz="2800" b="1" i="1" dirty="0" err="1" smtClean="0">
                <a:solidFill>
                  <a:srgbClr val="FFFF00"/>
                </a:solidFill>
                <a:latin typeface="Georgia" pitchFamily="18" charset="0"/>
              </a:rPr>
              <a:t>має</a:t>
            </a: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Georgia" pitchFamily="18" charset="0"/>
              </a:rPr>
              <a:t>кольору</a:t>
            </a: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 й запаху.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●</a:t>
            </a:r>
            <a:r>
              <a:rPr lang="ru-RU" sz="2800" b="1" i="1" dirty="0" err="1" smtClean="0">
                <a:solidFill>
                  <a:srgbClr val="FFFF00"/>
                </a:solidFill>
                <a:latin typeface="Georgia" pitchFamily="18" charset="0"/>
              </a:rPr>
              <a:t>Повітря</a:t>
            </a: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 не </a:t>
            </a:r>
            <a:r>
              <a:rPr lang="ru-RU" sz="2800" b="1" i="1" dirty="0" err="1" smtClean="0">
                <a:solidFill>
                  <a:srgbClr val="FFFF00"/>
                </a:solidFill>
                <a:latin typeface="Georgia" pitchFamily="18" charset="0"/>
              </a:rPr>
              <a:t>рухається</a:t>
            </a: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pPr algn="ctr"/>
            <a:endParaRPr lang="ru-RU" sz="2800" b="1" i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3600" b="1">
                <a:solidFill>
                  <a:srgbClr val="FFFF00"/>
                </a:solidFill>
                <a:latin typeface="Georgia" pitchFamily="18" charset="0"/>
              </a:rPr>
              <a:t>н</a:t>
            </a:r>
            <a:r>
              <a:rPr lang="uk-UA" sz="3600" b="1" smtClean="0">
                <a:solidFill>
                  <a:srgbClr val="FFFF00"/>
                </a:solidFill>
                <a:latin typeface="Georgia" pitchFamily="18" charset="0"/>
              </a:rPr>
              <a:t>і                                  так</a:t>
            </a:r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just"/>
            <a:endParaRPr lang="ru-RU" sz="2400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7112"/>
            <a:ext cx="3041154" cy="1385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73" y="4437112"/>
            <a:ext cx="2247900" cy="138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991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bbles Blue Background - Free image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23528" y="764704"/>
            <a:ext cx="8568952" cy="51845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4800" b="1" dirty="0" smtClean="0">
                <a:solidFill>
                  <a:srgbClr val="FFFF00"/>
                </a:solidFill>
                <a:latin typeface="Georgia" pitchFamily="18" charset="0"/>
              </a:rPr>
              <a:t>Висновок.</a:t>
            </a:r>
          </a:p>
          <a:p>
            <a:pPr algn="ctr"/>
            <a:r>
              <a:rPr lang="uk-UA" sz="3600" b="1" i="1" dirty="0" smtClean="0">
                <a:solidFill>
                  <a:srgbClr val="FFFF00"/>
                </a:solidFill>
                <a:latin typeface="Georgia" pitchFamily="18" charset="0"/>
              </a:rPr>
              <a:t>Повітря прозоре, не має кольору й запаху, тому ми його не бачимо, але можемо відчути. </a:t>
            </a:r>
          </a:p>
          <a:p>
            <a:pPr algn="ctr"/>
            <a:r>
              <a:rPr lang="uk-UA" sz="3600" b="1" i="1" dirty="0" smtClean="0">
                <a:solidFill>
                  <a:srgbClr val="FFFF00"/>
                </a:solidFill>
                <a:latin typeface="Georgia" pitchFamily="18" charset="0"/>
              </a:rPr>
              <a:t>Повітря необхідне всім живим істотам для дихання. </a:t>
            </a:r>
          </a:p>
          <a:p>
            <a:pPr algn="ctr"/>
            <a:r>
              <a:rPr lang="ru-RU" sz="3600" b="1" i="1" dirty="0" err="1" smtClean="0">
                <a:solidFill>
                  <a:srgbClr val="FFFF00"/>
                </a:solidFill>
                <a:latin typeface="Georgia" pitchFamily="18" charset="0"/>
              </a:rPr>
              <a:t>Охороняйте</a:t>
            </a:r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 й </a:t>
            </a:r>
            <a:r>
              <a:rPr lang="ru-RU" sz="3600" b="1" i="1" dirty="0" err="1" smtClean="0">
                <a:solidFill>
                  <a:srgbClr val="FFFF00"/>
                </a:solidFill>
                <a:latin typeface="Georgia" pitchFamily="18" charset="0"/>
              </a:rPr>
              <a:t>бережіть</a:t>
            </a:r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  <a:latin typeface="Georgia" pitchFamily="18" charset="0"/>
              </a:rPr>
              <a:t>чисте</a:t>
            </a:r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  <a:latin typeface="Georgia" pitchFamily="18" charset="0"/>
              </a:rPr>
              <a:t>повітря</a:t>
            </a:r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!</a:t>
            </a:r>
          </a:p>
          <a:p>
            <a:pPr algn="ctr"/>
            <a:endParaRPr lang="ru-RU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just"/>
            <a:endParaRPr lang="ru-RU" sz="2400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937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1800" b="1">
                <a:solidFill>
                  <a:schemeClr val="bg1"/>
                </a:solidFill>
              </a:rPr>
              <a:pPr algn="ctr"/>
              <a:t>30.11.2022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01" y="97658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Сьогодні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Картинки &quot;Эмоции&quot; для детей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8"/>
          <a:stretch/>
        </p:blipFill>
        <p:spPr bwMode="auto">
          <a:xfrm>
            <a:off x="6915493" y="2089280"/>
            <a:ext cx="1668059" cy="207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sd.multiurok.ru/html/2017/06/18/s_5946a190ca826/650271_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8"/>
          <a:stretch/>
        </p:blipFill>
        <p:spPr bwMode="auto">
          <a:xfrm>
            <a:off x="371311" y="2072702"/>
            <a:ext cx="1573702" cy="207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fsd.multiurok.ru/html/2017/06/18/s_5946a190ca826/650271_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1"/>
          <a:stretch/>
        </p:blipFill>
        <p:spPr bwMode="auto">
          <a:xfrm>
            <a:off x="2393374" y="1943446"/>
            <a:ext cx="1810961" cy="236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fsd.multiurok.ru/html/2017/06/18/s_5946a190ca826/650271_6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0"/>
          <a:stretch/>
        </p:blipFill>
        <p:spPr bwMode="auto">
          <a:xfrm>
            <a:off x="4719020" y="2053186"/>
            <a:ext cx="1573702" cy="21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691680" y="1256712"/>
            <a:ext cx="6549050" cy="36433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1"/>
                </a:solidFill>
              </a:rPr>
              <a:t>Рефлексія «Емоційна ромашка». 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uk-UA" sz="1500" b="1" dirty="0">
                <a:solidFill>
                  <a:schemeClr val="bg1"/>
                </a:solidFill>
              </a:rPr>
              <a:t>Оберіть відповідну цеглинку </a:t>
            </a:r>
            <a:r>
              <a:rPr lang="en-US" sz="1500" b="1" dirty="0">
                <a:solidFill>
                  <a:schemeClr val="bg1"/>
                </a:solidFill>
              </a:rPr>
              <a:t>LEGO</a:t>
            </a:r>
            <a:endParaRPr lang="ru-RU" sz="15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74" y="4443538"/>
            <a:ext cx="2051696" cy="1124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93" y="4443538"/>
            <a:ext cx="2051696" cy="11240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33" y="4443539"/>
            <a:ext cx="2051696" cy="1124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7" y="4443537"/>
            <a:ext cx="2051696" cy="11240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4783341" y="4805701"/>
            <a:ext cx="179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 та просто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07463" y="4805700"/>
            <a:ext cx="2023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 та не зрозуміло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6833" y="4805702"/>
            <a:ext cx="1762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під силу всі завдання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60011" y="4805701"/>
            <a:ext cx="1762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потрібна допомога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116632"/>
            <a:ext cx="5086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 smtClean="0">
                <a:solidFill>
                  <a:srgbClr val="00B0F0"/>
                </a:solidFill>
              </a:rPr>
              <a:t>Мій  настрій</a:t>
            </a:r>
            <a:endParaRPr lang="uk-UA" sz="5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bm.img.com.ua/dnevnik/photo/4783795/63/66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640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769108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 є чисте повітря,</a:t>
            </a:r>
          </a:p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там – життя.</a:t>
            </a:r>
            <a:endParaRPr lang="uk-UA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2770" name="Picture 2" descr="http://chmag.ru/images/stories/Vaznoe/chistiy-vozd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428868"/>
            <a:ext cx="3810000" cy="4105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8194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bbles Blue Background - Free image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827584" y="476672"/>
            <a:ext cx="7848872" cy="54726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Georgia" pitchFamily="18" charset="0"/>
              </a:rPr>
              <a:t>Відгадайте загадку</a:t>
            </a:r>
          </a:p>
          <a:p>
            <a:pPr algn="ctr"/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Таке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велике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,</a:t>
            </a:r>
          </a:p>
          <a:p>
            <a:pPr algn="ctr"/>
            <a:r>
              <a:rPr lang="ru-RU" sz="3200" b="1" dirty="0" err="1">
                <a:solidFill>
                  <a:srgbClr val="FFFF00"/>
                </a:solidFill>
                <a:latin typeface="Georgia" pitchFamily="18" charset="0"/>
              </a:rPr>
              <a:t>щ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о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займає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увесь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світ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,</a:t>
            </a:r>
          </a:p>
          <a:p>
            <a:pPr algn="ctr"/>
            <a:r>
              <a:rPr lang="ru-RU" sz="3200" b="1" dirty="0" err="1">
                <a:solidFill>
                  <a:srgbClr val="FFFF00"/>
                </a:solidFill>
                <a:latin typeface="Georgia" pitchFamily="18" charset="0"/>
              </a:rPr>
              <a:t>т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аке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маленьке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,</a:t>
            </a:r>
          </a:p>
          <a:p>
            <a:pPr algn="ctr"/>
            <a:r>
              <a:rPr lang="ru-RU" sz="3200" b="1" dirty="0" err="1">
                <a:solidFill>
                  <a:srgbClr val="FFFF00"/>
                </a:solidFill>
                <a:latin typeface="Georgia" pitchFamily="18" charset="0"/>
              </a:rPr>
              <a:t>щ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о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в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щілину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зайде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uk-UA" sz="32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  <a:latin typeface="Georgia" pitchFamily="18" charset="0"/>
              </a:rPr>
              <a:t>Що це?</a:t>
            </a:r>
            <a:endParaRPr lang="ru-RU" sz="54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bbles Blue Background - Free image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403648" y="476672"/>
            <a:ext cx="6624736" cy="59046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Georgia" pitchFamily="18" charset="0"/>
              </a:rPr>
              <a:t>Правильно.</a:t>
            </a:r>
          </a:p>
          <a:p>
            <a:pPr algn="ctr"/>
            <a:r>
              <a:rPr lang="uk-UA" sz="4800" b="1" dirty="0" smtClean="0">
                <a:solidFill>
                  <a:srgbClr val="FFFF00"/>
                </a:solidFill>
                <a:latin typeface="Georgia" pitchFamily="18" charset="0"/>
              </a:rPr>
              <a:t>Це повітря.</a:t>
            </a: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4338" name="Picture 2" descr="Оприлюднено результати контролю якості атмосферного повітря у Черкасах за  січень — ПРОЧЕРК.інф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92896"/>
            <a:ext cx="5530214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bbles Blue Background - Free image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95536" y="260648"/>
            <a:ext cx="8496944" cy="59046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Georgia" pitchFamily="18" charset="0"/>
              </a:rPr>
              <a:t>Що таке повітря?</a:t>
            </a:r>
          </a:p>
          <a:p>
            <a:pPr algn="ctr"/>
            <a:endParaRPr lang="uk-UA" sz="1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3000" b="1" dirty="0" smtClean="0">
                <a:solidFill>
                  <a:srgbClr val="FFFF00"/>
                </a:solidFill>
                <a:latin typeface="Georgia" pitchFamily="18" charset="0"/>
              </a:rPr>
              <a:t>Повітря належить до неживої природи.</a:t>
            </a:r>
          </a:p>
          <a:p>
            <a:pPr algn="ctr"/>
            <a:r>
              <a:rPr lang="uk-UA" sz="3000" b="1" dirty="0" smtClean="0">
                <a:solidFill>
                  <a:srgbClr val="FFFF00"/>
                </a:solidFill>
                <a:latin typeface="Georgia" pitchFamily="18" charset="0"/>
              </a:rPr>
              <a:t>Воно товстим шаром  огортає нашу Землю. Удень воно захищає нашу Землю від палючого сонячного проміння, а вночі – від переохолодження</a:t>
            </a:r>
            <a:r>
              <a:rPr lang="uk-UA" sz="3200" b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7410" name="Picture 2" descr="Картини Земля в космосі космос №21736 в інтернет-магазині картин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365104"/>
            <a:ext cx="3971970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bbles Blue Background - Free image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95536" y="116632"/>
            <a:ext cx="8568952" cy="65973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uk-UA" sz="3600" b="1" i="1" dirty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uk-UA" sz="36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uk-UA" sz="36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uk-UA" sz="3600" b="1" i="1" dirty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uk-UA" sz="4400" b="1" i="1" dirty="0" smtClean="0">
                <a:solidFill>
                  <a:srgbClr val="FF0000"/>
                </a:solidFill>
                <a:latin typeface="Georgia" pitchFamily="18" charset="0"/>
              </a:rPr>
              <a:t>Інструктаж з техніки безпеки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Georgia" pitchFamily="18" charset="0"/>
              </a:rPr>
              <a:t>1)Необхідно обережно відноситись до всіх приладів. Їх можна не тільки розбити, ними можна поранити себе.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2)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Під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час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роботи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можна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не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тільки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сидіти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, а й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стояти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3)Коли проводить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дослід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один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учень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інші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мовчать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спостерігають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або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за просьбою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допомагають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йому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4)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Розмовляти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можна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тихо, не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заважати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іншим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pPr algn="ctr"/>
            <a:endParaRPr lang="ru-RU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just"/>
            <a:endParaRPr lang="ru-RU" sz="2400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743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bbles Blue Background - Free image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95536" y="260648"/>
            <a:ext cx="8496944" cy="59046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Georgia" pitchFamily="18" charset="0"/>
              </a:rPr>
              <a:t>Які ж властивості </a:t>
            </a:r>
          </a:p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Georgia" pitchFamily="18" charset="0"/>
              </a:rPr>
              <a:t>має повітря?</a:t>
            </a:r>
          </a:p>
          <a:p>
            <a:pPr algn="ctr"/>
            <a:endParaRPr lang="uk-UA" sz="1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3000" b="1" dirty="0" smtClean="0">
                <a:solidFill>
                  <a:srgbClr val="FFFF00"/>
                </a:solidFill>
                <a:latin typeface="Georgia" pitchFamily="18" charset="0"/>
              </a:rPr>
              <a:t>Проведемо досліди і дізнаємося.</a:t>
            </a:r>
          </a:p>
          <a:p>
            <a:pPr algn="ctr"/>
            <a:endParaRPr lang="uk-UA" sz="3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8434" name="Picture 2" descr="Цікава хімія. Досліди, які допоможуть дітям і дорослим полюбити хімі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924944"/>
            <a:ext cx="5040560" cy="36658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bbles Blue Background - Free image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95536" y="404664"/>
            <a:ext cx="8568952" cy="6192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Georgia" pitchFamily="18" charset="0"/>
              </a:rPr>
              <a:t>Дослід 1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  <a:latin typeface="Georgia" pitchFamily="18" charset="0"/>
              </a:rPr>
              <a:t>Махніть зошитом перед обличчям.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  <a:latin typeface="Georgia" pitchFamily="18" charset="0"/>
              </a:rPr>
              <a:t>Що ви відчули?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  <a:latin typeface="Georgia" pitchFamily="18" charset="0"/>
              </a:rPr>
              <a:t>Який висновок зробимо?</a:t>
            </a:r>
            <a:endParaRPr lang="ru-RU" sz="3600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ru-RU" sz="3000" b="1" i="1" dirty="0" smtClean="0">
                <a:solidFill>
                  <a:srgbClr val="FFFF00"/>
                </a:solidFill>
                <a:latin typeface="Georgia" pitchFamily="18" charset="0"/>
              </a:rPr>
              <a:t>Робимо висновок. Ми відчуваємо, як повітря рухається.</a:t>
            </a:r>
          </a:p>
          <a:p>
            <a:pPr algn="ctr"/>
            <a:r>
              <a:rPr lang="ru-RU" sz="3000" b="1" i="1" dirty="0" smtClean="0">
                <a:solidFill>
                  <a:srgbClr val="FFFF00"/>
                </a:solidFill>
                <a:latin typeface="Georgia" pitchFamily="18" charset="0"/>
              </a:rPr>
              <a:t>Повітря ми не тільки можемо відчути, але і зловити.</a:t>
            </a: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07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bbles Blue Background - Free image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95536" y="260648"/>
            <a:ext cx="8568952" cy="65973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5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Georgia" pitchFamily="18" charset="0"/>
              </a:rPr>
              <a:t>Дослід 2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Візьміть поліетиленовий мішок і наповніть його повітрям. Мішок став опуклим, твердим, пружним. Чому, став пружним?</a:t>
            </a: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just"/>
            <a:endParaRPr lang="ru-RU" sz="3600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Робимо висновок.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Повітря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займає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увесь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простір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мішечка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і </a:t>
            </a:r>
            <a:r>
              <a:rPr lang="ru-RU" sz="2800" b="1" dirty="0" err="1" smtClean="0">
                <a:solidFill>
                  <a:srgbClr val="FFFF00"/>
                </a:solidFill>
                <a:latin typeface="Georgia" pitchFamily="18" charset="0"/>
              </a:rPr>
              <a:t>воно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пружне.</a:t>
            </a:r>
          </a:p>
          <a:p>
            <a:pPr algn="ctr"/>
            <a:endParaRPr lang="uk-UA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3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4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050" name="Picture 2" descr="Починайте “День без поліетилену” – РЕСУРС"/>
          <p:cNvPicPr>
            <a:picLocks noChangeAspect="1" noChangeArrowheads="1"/>
          </p:cNvPicPr>
          <p:nvPr/>
        </p:nvPicPr>
        <p:blipFill>
          <a:blip r:embed="rId3" cstate="print"/>
          <a:srcRect l="20053" t="2273" r="16704" b="4545"/>
          <a:stretch>
            <a:fillRect/>
          </a:stretch>
        </p:blipFill>
        <p:spPr bwMode="auto">
          <a:xfrm>
            <a:off x="6084168" y="3429001"/>
            <a:ext cx="2304256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7584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652</Words>
  <Application>Microsoft Office PowerPoint</Application>
  <PresentationFormat>Экран (4:3)</PresentationFormat>
  <Paragraphs>377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UserDW</dc:creator>
  <cp:lastModifiedBy>Asus</cp:lastModifiedBy>
  <cp:revision>33</cp:revision>
  <dcterms:created xsi:type="dcterms:W3CDTF">2021-01-21T10:24:55Z</dcterms:created>
  <dcterms:modified xsi:type="dcterms:W3CDTF">2022-11-30T19:42:01Z</dcterms:modified>
</cp:coreProperties>
</file>